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8" r:id="rId5"/>
    <p:sldId id="257" r:id="rId6"/>
  </p:sldIdLst>
  <p:sldSz cx="10693400" cy="7561263"/>
  <p:notesSz cx="9866313" cy="6735763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33" autoAdjust="0"/>
  </p:normalViewPr>
  <p:slideViewPr>
    <p:cSldViewPr>
      <p:cViewPr varScale="1">
        <p:scale>
          <a:sx n="74" d="100"/>
          <a:sy n="74" d="100"/>
        </p:scale>
        <p:origin x="714" y="72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9229" y="1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658D52F6-655E-4AA0-966F-941709C0B8DA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146425" y="504825"/>
            <a:ext cx="3573463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7262" y="3199489"/>
            <a:ext cx="7891789" cy="3031093"/>
          </a:xfrm>
          <a:prstGeom prst="rect">
            <a:avLst/>
          </a:prstGeom>
        </p:spPr>
        <p:txBody>
          <a:bodyPr vert="horz" lIns="90754" tIns="45377" rIns="90754" bIns="4537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397402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9229" y="6397402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1F3C8A43-40CD-4BFC-9656-67F3F011A0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6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5E2A9-B93E-F8DE-3031-2CE059CFC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>
            <a:extLst>
              <a:ext uri="{FF2B5EF4-FFF2-40B4-BE49-F238E27FC236}">
                <a16:creationId xmlns:a16="http://schemas.microsoft.com/office/drawing/2014/main" id="{F3BD8C1C-9E6B-248F-2CAD-A6571F9C8E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>
            <a:extLst>
              <a:ext uri="{FF2B5EF4-FFF2-40B4-BE49-F238E27FC236}">
                <a16:creationId xmlns:a16="http://schemas.microsoft.com/office/drawing/2014/main" id="{9FA4357D-AB73-0B8F-EFDE-0F884B4F1E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B3C748B0-7B19-778F-60CC-5E876F181F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C8A43-40CD-4BFC-9656-67F3F011A0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403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C8A43-40CD-4BFC-9656-67F3F011A08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38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CD06E-4FC0-41BD-A1EB-FB5D56A84FD0}" type="datetimeFigureOut">
              <a:rPr kumimoji="1" lang="ja-JP" altLang="en-US" smtClean="0"/>
              <a:pPr/>
              <a:t>2025/5/1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8D91EB-D41F-7FE0-684F-454AAAEDE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角丸四角形 324">
            <a:extLst>
              <a:ext uri="{FF2B5EF4-FFF2-40B4-BE49-F238E27FC236}">
                <a16:creationId xmlns:a16="http://schemas.microsoft.com/office/drawing/2014/main" id="{D0C4DB6A-2805-D490-D2EF-20A91C3C94AD}"/>
              </a:ext>
            </a:extLst>
          </p:cNvPr>
          <p:cNvSpPr/>
          <p:nvPr/>
        </p:nvSpPr>
        <p:spPr>
          <a:xfrm>
            <a:off x="378148" y="267721"/>
            <a:ext cx="5112568" cy="14842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u="sng" dirty="0">
                <a:solidFill>
                  <a:srgbClr val="FF0000"/>
                </a:solidFill>
                <a:latin typeface="+mj-ea"/>
                <a:ea typeface="+mj-ea"/>
              </a:rPr>
              <a:t>部員（学生の）電話番号の記入は不要です。 </a:t>
            </a:r>
            <a:r>
              <a:rPr kumimoji="1" lang="en-US" altLang="ja-JP" sz="2000" dirty="0">
                <a:solidFill>
                  <a:srgbClr val="FF0000"/>
                </a:solidFill>
                <a:latin typeface="+mj-ea"/>
                <a:ea typeface="+mj-ea"/>
              </a:rPr>
              <a:t>LINE</a:t>
            </a:r>
            <a:r>
              <a:rPr kumimoji="1"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グループ、</a:t>
            </a:r>
            <a:r>
              <a:rPr kumimoji="1" lang="en-US" altLang="ja-JP" sz="2000" dirty="0">
                <a:solidFill>
                  <a:srgbClr val="FF0000"/>
                </a:solidFill>
                <a:latin typeface="+mj-ea"/>
                <a:ea typeface="+mj-ea"/>
              </a:rPr>
              <a:t>ELMS</a:t>
            </a:r>
            <a:r>
              <a:rPr kumimoji="1"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メーリングリスト等で可とします。（令和７年</a:t>
            </a:r>
            <a:r>
              <a:rPr kumimoji="1" lang="en-US" altLang="ja-JP" sz="2000" dirty="0">
                <a:solidFill>
                  <a:srgbClr val="FF0000"/>
                </a:solidFill>
                <a:latin typeface="+mj-ea"/>
                <a:ea typeface="+mj-ea"/>
              </a:rPr>
              <a:t>5</a:t>
            </a:r>
            <a:r>
              <a:rPr kumimoji="1"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月</a:t>
            </a:r>
            <a:r>
              <a:rPr kumimoji="1" lang="en-US" altLang="ja-JP" sz="200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kumimoji="1" lang="ja-JP" altLang="en-US" sz="2000">
                <a:solidFill>
                  <a:srgbClr val="FF0000"/>
                </a:solidFill>
                <a:latin typeface="+mj-ea"/>
                <a:ea typeface="+mj-ea"/>
              </a:rPr>
              <a:t>日</a:t>
            </a:r>
            <a:r>
              <a:rPr kumimoji="1"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改訂）</a:t>
            </a:r>
          </a:p>
        </p:txBody>
      </p:sp>
      <p:cxnSp>
        <p:nvCxnSpPr>
          <p:cNvPr id="192" name="直線矢印コネクタ 191">
            <a:extLst>
              <a:ext uri="{FF2B5EF4-FFF2-40B4-BE49-F238E27FC236}">
                <a16:creationId xmlns:a16="http://schemas.microsoft.com/office/drawing/2014/main" id="{8DB25050-E617-4495-A1DB-BAA1DF4540A6}"/>
              </a:ext>
            </a:extLst>
          </p:cNvPr>
          <p:cNvCxnSpPr>
            <a:cxnSpLocks/>
          </p:cNvCxnSpPr>
          <p:nvPr/>
        </p:nvCxnSpPr>
        <p:spPr>
          <a:xfrm>
            <a:off x="6413801" y="2709686"/>
            <a:ext cx="0" cy="1314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D081290-DB79-F963-11E1-1E6FC4F429A2}"/>
              </a:ext>
            </a:extLst>
          </p:cNvPr>
          <p:cNvSpPr/>
          <p:nvPr/>
        </p:nvSpPr>
        <p:spPr>
          <a:xfrm>
            <a:off x="8010996" y="6660951"/>
            <a:ext cx="2084265" cy="504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2025</a:t>
            </a:r>
            <a:r>
              <a:rPr kumimoji="1" lang="ja-JP" altLang="en-US" sz="1400" dirty="0"/>
              <a:t>年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月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日作成</a:t>
            </a:r>
            <a:endParaRPr kumimoji="1" lang="en-US" altLang="ja-JP" sz="1400" dirty="0"/>
          </a:p>
        </p:txBody>
      </p:sp>
      <p:sp>
        <p:nvSpPr>
          <p:cNvPr id="298" name="正方形/長方形 297">
            <a:extLst>
              <a:ext uri="{FF2B5EF4-FFF2-40B4-BE49-F238E27FC236}">
                <a16:creationId xmlns:a16="http://schemas.microsoft.com/office/drawing/2014/main" id="{153087D1-B0B1-B788-376F-87DA1C444018}"/>
              </a:ext>
            </a:extLst>
          </p:cNvPr>
          <p:cNvSpPr/>
          <p:nvPr/>
        </p:nvSpPr>
        <p:spPr>
          <a:xfrm>
            <a:off x="4737670" y="4054067"/>
            <a:ext cx="3240359" cy="147060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◯◯部</a:t>
            </a:r>
            <a:r>
              <a:rPr kumimoji="1" lang="en-US" altLang="ja-JP" sz="1400" dirty="0"/>
              <a:t>LINE</a:t>
            </a:r>
            <a:r>
              <a:rPr kumimoji="1" lang="ja-JP" altLang="en-US" sz="1400" dirty="0"/>
              <a:t>グループ</a:t>
            </a:r>
            <a:endParaRPr kumimoji="1" lang="en-US" altLang="ja-JP" sz="1400" dirty="0"/>
          </a:p>
          <a:p>
            <a:pPr algn="ctr"/>
            <a:r>
              <a:rPr kumimoji="1" lang="ja-JP" altLang="en-US" sz="1400" dirty="0"/>
              <a:t>◯◯部メーリングリスト等</a:t>
            </a:r>
          </a:p>
        </p:txBody>
      </p:sp>
      <p:sp>
        <p:nvSpPr>
          <p:cNvPr id="323" name="正方形/長方形 322">
            <a:extLst>
              <a:ext uri="{FF2B5EF4-FFF2-40B4-BE49-F238E27FC236}">
                <a16:creationId xmlns:a16="http://schemas.microsoft.com/office/drawing/2014/main" id="{32807914-316A-2142-288C-46FC425A95B2}"/>
              </a:ext>
            </a:extLst>
          </p:cNvPr>
          <p:cNvSpPr/>
          <p:nvPr/>
        </p:nvSpPr>
        <p:spPr>
          <a:xfrm>
            <a:off x="5245694" y="2035395"/>
            <a:ext cx="2329589" cy="64714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部長　</a:t>
            </a:r>
            <a:r>
              <a:rPr kumimoji="1" lang="ja-JP" altLang="en-US" sz="1800" dirty="0"/>
              <a:t>北大　太郎</a:t>
            </a:r>
            <a:endParaRPr kumimoji="1" lang="en-US" altLang="ja-JP" sz="1800" dirty="0"/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8899504-8BC8-9E1C-5192-73198101E0BA}"/>
              </a:ext>
            </a:extLst>
          </p:cNvPr>
          <p:cNvCxnSpPr/>
          <p:nvPr/>
        </p:nvCxnSpPr>
        <p:spPr>
          <a:xfrm flipH="1">
            <a:off x="4233614" y="235004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AD92A86-236D-A409-6126-50457885ACA0}"/>
              </a:ext>
            </a:extLst>
          </p:cNvPr>
          <p:cNvSpPr/>
          <p:nvPr/>
        </p:nvSpPr>
        <p:spPr>
          <a:xfrm>
            <a:off x="1900057" y="2050832"/>
            <a:ext cx="2333557" cy="91868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顧問　</a:t>
            </a:r>
            <a:r>
              <a:rPr kumimoji="1" lang="ja-JP" altLang="en-US" sz="1800" dirty="0"/>
              <a:t>北大　教授　</a:t>
            </a:r>
            <a:endParaRPr kumimoji="1" lang="en-US" altLang="ja-JP" sz="1800" dirty="0"/>
          </a:p>
          <a:p>
            <a:pPr lvl="0"/>
            <a:r>
              <a:rPr lang="ja-JP" altLang="en-US" sz="1800" dirty="0"/>
              <a:t>　　内線：</a:t>
            </a:r>
            <a:r>
              <a:rPr lang="en-US" altLang="ja-JP" sz="1800" dirty="0"/>
              <a:t>XXXX</a:t>
            </a:r>
          </a:p>
          <a:p>
            <a:pPr lvl="0" algn="ctr"/>
            <a:r>
              <a:rPr lang="ja-JP" altLang="en-US" sz="1800" dirty="0"/>
              <a:t>携帯：</a:t>
            </a:r>
            <a:r>
              <a:rPr lang="en-US" altLang="ja-JP" sz="1800" dirty="0"/>
              <a:t>080-XXXX-XXXX</a:t>
            </a:r>
            <a:endParaRPr kumimoji="1" lang="ja-JP" altLang="en-US" sz="1800" dirty="0"/>
          </a:p>
        </p:txBody>
      </p:sp>
      <p:sp>
        <p:nvSpPr>
          <p:cNvPr id="11" name="四角形吹き出し 10">
            <a:extLst>
              <a:ext uri="{FF2B5EF4-FFF2-40B4-BE49-F238E27FC236}">
                <a16:creationId xmlns:a16="http://schemas.microsoft.com/office/drawing/2014/main" id="{CD24386F-8085-3946-B1F8-108E1FEFE86A}"/>
              </a:ext>
            </a:extLst>
          </p:cNvPr>
          <p:cNvSpPr/>
          <p:nvPr/>
        </p:nvSpPr>
        <p:spPr>
          <a:xfrm>
            <a:off x="540164" y="3567284"/>
            <a:ext cx="2526671" cy="1006312"/>
          </a:xfrm>
          <a:prstGeom prst="wedgeRectCallout">
            <a:avLst>
              <a:gd name="adj1" fmla="val 38525"/>
              <a:gd name="adj2" fmla="val -9785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顧問教員は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電話番号を</a:t>
            </a:r>
            <a:r>
              <a:rPr kumimoji="1" lang="ja-JP" altLang="en-US" dirty="0">
                <a:solidFill>
                  <a:srgbClr val="FF0000"/>
                </a:solidFill>
              </a:rPr>
              <a:t>明記してください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  <p:sp>
        <p:nvSpPr>
          <p:cNvPr id="35" name="四角形吹き出し 34">
            <a:extLst>
              <a:ext uri="{FF2B5EF4-FFF2-40B4-BE49-F238E27FC236}">
                <a16:creationId xmlns:a16="http://schemas.microsoft.com/office/drawing/2014/main" id="{1988498C-1152-3451-E341-29B9053443A6}"/>
              </a:ext>
            </a:extLst>
          </p:cNvPr>
          <p:cNvSpPr/>
          <p:nvPr/>
        </p:nvSpPr>
        <p:spPr>
          <a:xfrm>
            <a:off x="7722964" y="2744781"/>
            <a:ext cx="2662311" cy="1041047"/>
          </a:xfrm>
          <a:prstGeom prst="wedgeRectCallout">
            <a:avLst>
              <a:gd name="adj1" fmla="val -19874"/>
              <a:gd name="adj2" fmla="val 36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誰が誰に連絡するかルートを明記して</a:t>
            </a:r>
            <a:endParaRPr lang="en-US" altLang="ja-JP" dirty="0">
              <a:solidFill>
                <a:srgbClr val="FF0000"/>
              </a:solidFill>
            </a:endParaRPr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ください</a:t>
            </a:r>
          </a:p>
        </p:txBody>
      </p:sp>
      <p:sp>
        <p:nvSpPr>
          <p:cNvPr id="3" name="角丸四角形 324">
            <a:extLst>
              <a:ext uri="{FF2B5EF4-FFF2-40B4-BE49-F238E27FC236}">
                <a16:creationId xmlns:a16="http://schemas.microsoft.com/office/drawing/2014/main" id="{3DE7ED99-8FD3-69A1-8E77-0EBB84D93401}"/>
              </a:ext>
            </a:extLst>
          </p:cNvPr>
          <p:cNvSpPr/>
          <p:nvPr/>
        </p:nvSpPr>
        <p:spPr>
          <a:xfrm>
            <a:off x="5820135" y="555078"/>
            <a:ext cx="4576425" cy="6480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（作成例）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北海道大学水産学部●●●部 </a:t>
            </a:r>
            <a:endParaRPr lang="en-US" altLang="ja-JP" sz="2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緊急連絡体制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四角形吹き出し 34">
            <a:extLst>
              <a:ext uri="{FF2B5EF4-FFF2-40B4-BE49-F238E27FC236}">
                <a16:creationId xmlns:a16="http://schemas.microsoft.com/office/drawing/2014/main" id="{C3CBB0C4-F9F5-F126-01AD-0B75C388B2F3}"/>
              </a:ext>
            </a:extLst>
          </p:cNvPr>
          <p:cNvSpPr/>
          <p:nvPr/>
        </p:nvSpPr>
        <p:spPr>
          <a:xfrm>
            <a:off x="3405522" y="5876826"/>
            <a:ext cx="2877282" cy="1041047"/>
          </a:xfrm>
          <a:prstGeom prst="wedgeRectCallout">
            <a:avLst>
              <a:gd name="adj1" fmla="val -19874"/>
              <a:gd name="adj2" fmla="val 36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学生（部員）の</a:t>
            </a:r>
            <a:endParaRPr lang="en-US" altLang="ja-JP" dirty="0">
              <a:solidFill>
                <a:srgbClr val="FF0000"/>
              </a:solidFill>
            </a:endParaRPr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電話番号は不要です</a:t>
            </a:r>
          </a:p>
        </p:txBody>
      </p:sp>
    </p:spTree>
    <p:extLst>
      <p:ext uri="{BB962C8B-B14F-4D97-AF65-F5344CB8AC3E}">
        <p14:creationId xmlns:p14="http://schemas.microsoft.com/office/powerpoint/2010/main" val="3274978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2898428" y="3562807"/>
            <a:ext cx="2304256" cy="50400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四郎</a:t>
            </a:r>
            <a:endParaRPr lang="en-US" altLang="ja-JP" sz="1000" dirty="0"/>
          </a:p>
          <a:p>
            <a:pPr algn="ctr"/>
            <a:r>
              <a:rPr lang="en-US" altLang="ja-JP" sz="1400" dirty="0"/>
              <a:t>070-XXXX-XXXX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2898428" y="4399300"/>
            <a:ext cx="2304256" cy="49550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五郎</a:t>
            </a:r>
            <a:endParaRPr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sp>
        <p:nvSpPr>
          <p:cNvPr id="298" name="正方形/長方形 297"/>
          <p:cNvSpPr/>
          <p:nvPr/>
        </p:nvSpPr>
        <p:spPr>
          <a:xfrm>
            <a:off x="7438899" y="3562807"/>
            <a:ext cx="2084265" cy="50946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花子</a:t>
            </a:r>
            <a:endParaRPr lang="en-US" altLang="ja-JP" sz="1000" dirty="0"/>
          </a:p>
          <a:p>
            <a:pPr algn="ctr"/>
            <a:r>
              <a:rPr kumimoji="1" lang="en-US" altLang="ja-JP" sz="1400" dirty="0"/>
              <a:t>090-XXXX-XXXX</a:t>
            </a:r>
            <a:endParaRPr kumimoji="1" lang="ja-JP" altLang="en-US" sz="1400" dirty="0"/>
          </a:p>
        </p:txBody>
      </p:sp>
      <p:sp>
        <p:nvSpPr>
          <p:cNvPr id="299" name="正方形/長方形 298"/>
          <p:cNvSpPr/>
          <p:nvPr/>
        </p:nvSpPr>
        <p:spPr>
          <a:xfrm>
            <a:off x="7438899" y="4390808"/>
            <a:ext cx="2084265" cy="504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次郎</a:t>
            </a:r>
            <a:endParaRPr lang="en-US" altLang="ja-JP" sz="1400" dirty="0"/>
          </a:p>
          <a:p>
            <a:pPr algn="ctr"/>
            <a:r>
              <a:rPr lang="en-US" altLang="ja-JP" sz="1400" dirty="0"/>
              <a:t>090-XXXX-XXXX</a:t>
            </a:r>
          </a:p>
        </p:txBody>
      </p:sp>
      <p:sp>
        <p:nvSpPr>
          <p:cNvPr id="313" name="正方形/長方形 312"/>
          <p:cNvSpPr/>
          <p:nvPr/>
        </p:nvSpPr>
        <p:spPr>
          <a:xfrm>
            <a:off x="7438899" y="5248634"/>
            <a:ext cx="2084265" cy="504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北大　三郎</a:t>
            </a:r>
            <a:endParaRPr kumimoji="1"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cxnSp>
        <p:nvCxnSpPr>
          <p:cNvPr id="318" name="直線矢印コネクタ 317"/>
          <p:cNvCxnSpPr/>
          <p:nvPr/>
        </p:nvCxnSpPr>
        <p:spPr>
          <a:xfrm flipH="1">
            <a:off x="8475479" y="4898487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3" name="正方形/長方形 322"/>
          <p:cNvSpPr/>
          <p:nvPr/>
        </p:nvSpPr>
        <p:spPr>
          <a:xfrm>
            <a:off x="5278660" y="1277774"/>
            <a:ext cx="2329589" cy="64714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部長　</a:t>
            </a:r>
            <a:r>
              <a:rPr kumimoji="1" lang="ja-JP" altLang="en-US" sz="1800" dirty="0"/>
              <a:t>北大　太郎　</a:t>
            </a:r>
            <a:endParaRPr kumimoji="1" lang="en-US" altLang="ja-JP" sz="1800" dirty="0"/>
          </a:p>
          <a:p>
            <a:pPr lvl="0" algn="ctr"/>
            <a:r>
              <a:rPr lang="en-US" altLang="ja-JP" sz="1800" dirty="0"/>
              <a:t>080-XXXX-XXXX</a:t>
            </a:r>
            <a:endParaRPr kumimoji="1" lang="ja-JP" altLang="en-US" sz="1800" dirty="0"/>
          </a:p>
        </p:txBody>
      </p:sp>
      <p:sp>
        <p:nvSpPr>
          <p:cNvPr id="325" name="角丸四角形 324"/>
          <p:cNvSpPr/>
          <p:nvPr/>
        </p:nvSpPr>
        <p:spPr>
          <a:xfrm>
            <a:off x="190318" y="37186"/>
            <a:ext cx="5112568" cy="10969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u="sng" dirty="0">
                <a:solidFill>
                  <a:srgbClr val="FF0000"/>
                </a:solidFill>
                <a:latin typeface="+mj-ea"/>
                <a:ea typeface="+mj-ea"/>
              </a:rPr>
              <a:t>電話番号が記入</a:t>
            </a:r>
            <a:r>
              <a:rPr lang="ja-JP" altLang="en-US" sz="2000" u="sng" dirty="0">
                <a:solidFill>
                  <a:srgbClr val="FF0000"/>
                </a:solidFill>
                <a:latin typeface="+mj-ea"/>
                <a:ea typeface="+mj-ea"/>
              </a:rPr>
              <a:t>された緊急連絡網は廃止します。</a:t>
            </a:r>
            <a:endParaRPr kumimoji="1" lang="ja-JP" altLang="en-US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326" name="カギ線コネクタ 325"/>
          <p:cNvCxnSpPr>
            <a:stCxn id="323" idx="2"/>
            <a:endCxn id="24" idx="0"/>
          </p:cNvCxnSpPr>
          <p:nvPr/>
        </p:nvCxnSpPr>
        <p:spPr>
          <a:xfrm rot="5400000">
            <a:off x="4428062" y="1547414"/>
            <a:ext cx="1637888" cy="23928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2" name="カギ線コネクタ 331"/>
          <p:cNvCxnSpPr>
            <a:cxnSpLocks/>
          </p:cNvCxnSpPr>
          <p:nvPr/>
        </p:nvCxnSpPr>
        <p:spPr>
          <a:xfrm>
            <a:off x="5302886" y="2743152"/>
            <a:ext cx="3178146" cy="82036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 flipH="1">
            <a:off x="8475479" y="4072274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 flipH="1">
            <a:off x="4050555" y="4063782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8010996" y="6660951"/>
            <a:ext cx="2084265" cy="504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2025</a:t>
            </a:r>
            <a:r>
              <a:rPr kumimoji="1" lang="ja-JP" altLang="en-US" sz="1400" dirty="0"/>
              <a:t>年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月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日作成</a:t>
            </a:r>
            <a:endParaRPr kumimoji="1" lang="en-US" altLang="ja-JP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898428" y="5225513"/>
            <a:ext cx="2304256" cy="52712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北大　六郎</a:t>
            </a:r>
            <a:endParaRPr kumimoji="1"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4050555" y="4898487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266580" y="1592427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1933023" y="1277774"/>
            <a:ext cx="2333557" cy="91868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顧問　</a:t>
            </a:r>
            <a:r>
              <a:rPr kumimoji="1" lang="ja-JP" altLang="en-US" sz="1800" dirty="0"/>
              <a:t>北大　教授　</a:t>
            </a:r>
            <a:endParaRPr kumimoji="1" lang="en-US" altLang="ja-JP" sz="1800" dirty="0"/>
          </a:p>
          <a:p>
            <a:pPr lvl="0"/>
            <a:r>
              <a:rPr lang="ja-JP" altLang="en-US" sz="1800" dirty="0"/>
              <a:t>　　内線：</a:t>
            </a:r>
            <a:r>
              <a:rPr lang="en-US" altLang="ja-JP" sz="1800" dirty="0"/>
              <a:t>XXXX</a:t>
            </a:r>
          </a:p>
          <a:p>
            <a:pPr lvl="0" algn="ctr"/>
            <a:r>
              <a:rPr lang="ja-JP" altLang="en-US" sz="1800" dirty="0"/>
              <a:t>携帯：</a:t>
            </a:r>
            <a:r>
              <a:rPr lang="en-US" altLang="ja-JP" sz="1800" dirty="0"/>
              <a:t>080-XXXX-XXXX</a:t>
            </a:r>
            <a:endParaRPr kumimoji="1" lang="ja-JP" altLang="en-US" sz="18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594172" y="2808495"/>
            <a:ext cx="2016224" cy="1006312"/>
          </a:xfrm>
          <a:prstGeom prst="wedgeRectCallout">
            <a:avLst>
              <a:gd name="adj1" fmla="val 38525"/>
              <a:gd name="adj2" fmla="val -9785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顧問教員は必ず明記する</a:t>
            </a:r>
          </a:p>
        </p:txBody>
      </p:sp>
      <p:sp>
        <p:nvSpPr>
          <p:cNvPr id="31" name="四角形吹き出し 30"/>
          <p:cNvSpPr/>
          <p:nvPr/>
        </p:nvSpPr>
        <p:spPr>
          <a:xfrm>
            <a:off x="1636731" y="6158639"/>
            <a:ext cx="2926139" cy="1006312"/>
          </a:xfrm>
          <a:prstGeom prst="wedgeRectCallout">
            <a:avLst>
              <a:gd name="adj1" fmla="val 22518"/>
              <a:gd name="adj2" fmla="val -44402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部員全員の連絡先を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明記する</a:t>
            </a:r>
          </a:p>
        </p:txBody>
      </p:sp>
      <p:sp>
        <p:nvSpPr>
          <p:cNvPr id="35" name="四角形吹き出し 34"/>
          <p:cNvSpPr/>
          <p:nvPr/>
        </p:nvSpPr>
        <p:spPr>
          <a:xfrm>
            <a:off x="7722964" y="1277774"/>
            <a:ext cx="2664296" cy="1041047"/>
          </a:xfrm>
          <a:prstGeom prst="wedgeRectCallout">
            <a:avLst>
              <a:gd name="adj1" fmla="val -49652"/>
              <a:gd name="adj2" fmla="val 8939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誰が誰に連絡するかルートを明記する</a:t>
            </a:r>
          </a:p>
        </p:txBody>
      </p:sp>
      <p:sp>
        <p:nvSpPr>
          <p:cNvPr id="2" name="加算記号 1">
            <a:extLst>
              <a:ext uri="{FF2B5EF4-FFF2-40B4-BE49-F238E27FC236}">
                <a16:creationId xmlns:a16="http://schemas.microsoft.com/office/drawing/2014/main" id="{BA6CD738-D89F-864A-A691-821274D49378}"/>
              </a:ext>
            </a:extLst>
          </p:cNvPr>
          <p:cNvSpPr/>
          <p:nvPr/>
        </p:nvSpPr>
        <p:spPr>
          <a:xfrm rot="2779160">
            <a:off x="1139500" y="-194628"/>
            <a:ext cx="9533935" cy="9170871"/>
          </a:xfrm>
          <a:prstGeom prst="mathPlus">
            <a:avLst>
              <a:gd name="adj1" fmla="val 1037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角丸四角形 324">
            <a:extLst>
              <a:ext uri="{FF2B5EF4-FFF2-40B4-BE49-F238E27FC236}">
                <a16:creationId xmlns:a16="http://schemas.microsoft.com/office/drawing/2014/main" id="{0B0E0934-B8A0-CAD2-E836-45DCAE3D47ED}"/>
              </a:ext>
            </a:extLst>
          </p:cNvPr>
          <p:cNvSpPr/>
          <p:nvPr/>
        </p:nvSpPr>
        <p:spPr>
          <a:xfrm>
            <a:off x="5994772" y="428276"/>
            <a:ext cx="4576425" cy="6480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（作成例）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北海道大学水産学部●●●部 </a:t>
            </a:r>
            <a:endParaRPr lang="en-US" altLang="ja-JP" sz="2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緊急連絡網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7634311"/>
      </p:ext>
    </p:extLst>
  </p:cSld>
  <p:clrMapOvr>
    <a:masterClrMapping/>
  </p:clrMapOvr>
</p:sld>
</file>

<file path=ppt/theme/theme1.xml><?xml version="1.0" encoding="utf-8"?>
<a:theme xmlns:a="http://schemas.openxmlformats.org/drawingml/2006/main" name="14_renrakumo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ﾎﾟｯﾌﾟ体"/>
        <a:cs typeface=""/>
      </a:majorFont>
      <a:minorFont>
        <a:latin typeface="Calibri"/>
        <a:ea typeface="HG丸ｺﾞｼｯｸM-PR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6E1CA76AAD4564AAF106FC3CFA868360400186944AA932D8046A3B88E9B37BEBDF5" ma:contentTypeVersion="28" ma:contentTypeDescription="Create a new document." ma:contentTypeScope="" ma:versionID="a6ef4ed32b9e2f717850d72af07647b5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8E313FEF-8C17-4EBA-B430-C8473F589D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29DAAF-5A26-42C8-8E0A-82394DC6F3C4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5EBAAFB5-8729-498A-A6BD-8B4CD54DF57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renraku</Template>
  <TotalTime>57</TotalTime>
  <Words>193</Words>
  <Application>Microsoft Office PowerPoint</Application>
  <PresentationFormat>ユーザー設定</PresentationFormat>
  <Paragraphs>43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14_renrakumou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近正　竜希</cp:lastModifiedBy>
  <cp:revision>5</cp:revision>
  <cp:lastPrinted>2025-04-28T01:41:47Z</cp:lastPrinted>
  <dcterms:created xsi:type="dcterms:W3CDTF">2016-01-05T02:01:59Z</dcterms:created>
  <dcterms:modified xsi:type="dcterms:W3CDTF">2025-05-01T05:30:32Z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TC102862449990</vt:lpwstr>
  </property>
</Properties>
</file>